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5" r:id="rId2"/>
    <p:sldId id="432" r:id="rId3"/>
    <p:sldId id="398" r:id="rId4"/>
    <p:sldId id="445" r:id="rId5"/>
    <p:sldId id="446" r:id="rId6"/>
    <p:sldId id="447" r:id="rId7"/>
    <p:sldId id="437" r:id="rId8"/>
    <p:sldId id="450" r:id="rId9"/>
    <p:sldId id="449" r:id="rId10"/>
    <p:sldId id="451" r:id="rId11"/>
    <p:sldId id="452" r:id="rId12"/>
    <p:sldId id="457" r:id="rId13"/>
    <p:sldId id="454" r:id="rId14"/>
    <p:sldId id="455" r:id="rId15"/>
    <p:sldId id="393" r:id="rId16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67" d="100"/>
          <a:sy n="16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xmlns="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22.04.2021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xmlns="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xmlns="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xmlns="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xmlns="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xmlns="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xmlns="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xmlns="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04/22/2021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Spring 2021 - Lecture 7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forskning/publikasjoner/boker/2007/epidemiolgiske-kliniske-forskningsmetode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io.no/imb/personer/vit/veierod/boker/epidemiologiske-og-kliniske-forskningsmetoder/datafiler/" TargetMode="External"/><Relationship Id="rId2" Type="http://schemas.openxmlformats.org/officeDocument/2006/relationships/hyperlink" Target="https://carroll.stat.tamu.edu/data-se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Interaction </a:t>
            </a:r>
            <a:r>
              <a:rPr lang="en-US" dirty="0" smtClean="0"/>
              <a:t>– Part 2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April 22, 2021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logistic regression,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Adjusted </a:t>
                </a:r>
                <a:r>
                  <a:rPr lang="en-US" dirty="0"/>
                  <a:t>OR </a:t>
                </a:r>
                <a:r>
                  <a:rPr lang="en-US" dirty="0" smtClean="0"/>
                  <a:t>of CHD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=1.069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Odds increased by 6.9% for 1 year increase in age</a:t>
                </a:r>
              </a:p>
              <a:p>
                <a:r>
                  <a:rPr lang="en-US" dirty="0" smtClean="0"/>
                  <a:t>Adjusted </a:t>
                </a:r>
                <a:r>
                  <a:rPr lang="en-US" dirty="0"/>
                  <a:t>OR </a:t>
                </a:r>
                <a:r>
                  <a:rPr lang="en-US" dirty="0" smtClean="0"/>
                  <a:t>of CHD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smoking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=1.504</m:t>
                    </m:r>
                  </m:oMath>
                </a14:m>
                <a:r>
                  <a:rPr lang="en-US" dirty="0" smtClean="0"/>
                  <a:t> (non-significant!)</a:t>
                </a:r>
              </a:p>
              <a:p>
                <a:pPr lvl="1"/>
                <a:r>
                  <a:rPr lang="en-US" dirty="0" smtClean="0"/>
                  <a:t>Odds 50.4% higher among smokers than non-smokers</a:t>
                </a:r>
              </a:p>
              <a:p>
                <a:r>
                  <a:rPr lang="en-US" dirty="0" smtClean="0"/>
                  <a:t>Adjusted </a:t>
                </a:r>
                <a:r>
                  <a:rPr lang="en-US" dirty="0"/>
                  <a:t>OR </a:t>
                </a:r>
                <a:r>
                  <a:rPr lang="en-US" dirty="0" smtClean="0"/>
                  <a:t>of CHD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serum cholesterol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=1.008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Odds increased by </a:t>
                </a:r>
                <a:r>
                  <a:rPr lang="en-US" dirty="0" smtClean="0"/>
                  <a:t>0.8% </a:t>
                </a:r>
                <a:r>
                  <a:rPr lang="en-US" dirty="0"/>
                  <a:t>for </a:t>
                </a:r>
                <a:r>
                  <a:rPr lang="en-US" dirty="0" smtClean="0"/>
                  <a:t>1 mg/dl </a:t>
                </a:r>
                <a:r>
                  <a:rPr lang="en-US" dirty="0"/>
                  <a:t>increase in </a:t>
                </a:r>
                <a:r>
                  <a:rPr lang="en-US" dirty="0" smtClean="0"/>
                  <a:t>serum cholesterol</a:t>
                </a:r>
              </a:p>
              <a:p>
                <a:r>
                  <a:rPr lang="en-US" dirty="0" smtClean="0"/>
                  <a:t>Adjusted OR of CHD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mean SBP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=1.017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Odds increased by 1.7% for 1 mmHg increase in mean systolic blood pressure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logistic regression,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Fitting a multiple logistic regression model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</a:t>
                </a:r>
                <a:r>
                  <a:rPr lang="en-US" dirty="0" smtClean="0"/>
                  <a:t> interaction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logit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𝑎𝑔𝑒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𝑠𝑚𝑜𝑘𝑒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𝑐h𝑜𝑙𝑒𝑠𝑡𝑒𝑟𝑜𝑙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𝑚𝑒𝑎𝑛𝑠𝑏𝑝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𝑎𝑔𝑒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𝑚𝑒𝑎𝑛𝑠𝑏𝑝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Considering terms involving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  <a:ea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𝑚𝑒𝑎𝑛𝑠𝑏𝑝</m:t>
                        </m:r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𝑚𝑒𝑎𝑛𝑠𝑏𝑝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Considering terms involving </a:t>
                </a:r>
                <a:r>
                  <a:rPr lang="en-US" dirty="0">
                    <a:solidFill>
                      <a:srgbClr val="FF0000"/>
                    </a:solidFill>
                  </a:rPr>
                  <a:t>mean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SBP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𝑂𝑅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𝑎𝑔𝑒</m:t>
                        </m:r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𝑎𝑔𝑒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058000" y="2394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4482000" y="2826000"/>
            <a:ext cx="2160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3798000" y="2826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1548000" y="2826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3798000" y="2826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5598000" y="3690000"/>
            <a:ext cx="1764000" cy="55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4788000" y="3690000"/>
            <a:ext cx="504000" cy="55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5022000" y="4680000"/>
            <a:ext cx="1188000" cy="55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4212000" y="4680000"/>
            <a:ext cx="504000" cy="55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logistic regression,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1" y="1846010"/>
            <a:ext cx="8573697" cy="362000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096000" y="3132000"/>
            <a:ext cx="972000" cy="20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096000" y="3546000"/>
            <a:ext cx="9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096000" y="3726000"/>
            <a:ext cx="9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1764000" y="1764000"/>
            <a:ext cx="8640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5580000" y="3132000"/>
            <a:ext cx="612000" cy="20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3096000" y="4068000"/>
            <a:ext cx="9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5580000" y="3546000"/>
            <a:ext cx="61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5580000" y="3726000"/>
            <a:ext cx="61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2628000" y="1764000"/>
            <a:ext cx="3510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5580000" y="4068000"/>
            <a:ext cx="61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3330000" y="1764000"/>
            <a:ext cx="129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logistic regression,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Calculating </a:t>
                </a:r>
                <a:r>
                  <a:rPr lang="en-US" dirty="0"/>
                  <a:t>OR </a:t>
                </a:r>
                <a:r>
                  <a:rPr lang="en-US" dirty="0" smtClean="0"/>
                  <a:t>of CHD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age</a:t>
                </a:r>
                <a:r>
                  <a:rPr lang="en-US" dirty="0" smtClean="0"/>
                  <a:t> for different values of mean SBP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Mean SBP of 120 mmHg: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=0.92866×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1.00105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120</m:t>
                        </m:r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=1.053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Mean SBP of 140 mmHg: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=0.92866×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1.00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105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140</m:t>
                        </m:r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=1.0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76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Calculating OR </a:t>
                </a:r>
                <a:r>
                  <a:rPr lang="en-US" dirty="0" smtClean="0"/>
                  <a:t>of CHD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mean SBP</a:t>
                </a:r>
                <a:r>
                  <a:rPr lang="en-US" dirty="0" smtClean="0"/>
                  <a:t> for different values of age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Age of 45 years: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=0.96114×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1.00105</m:t>
                        </m:r>
                      </m:e>
                      <m:sup>
                        <m:r>
                          <a:rPr lang="nb-NO" i="1">
                            <a:latin typeface="Cambria Math"/>
                            <a:ea typeface="Cambria Math"/>
                          </a:rPr>
                          <m:t>45</m:t>
                        </m:r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=1.008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Age of 55 years: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=0.96114×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1.00105</m:t>
                        </m:r>
                      </m:e>
                      <m:sup>
                        <m:r>
                          <a:rPr lang="nb-NO" i="1">
                            <a:latin typeface="Cambria Math"/>
                            <a:ea typeface="Cambria Math"/>
                          </a:rPr>
                          <m:t>55</m:t>
                        </m:r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=1.018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Interaction term not statistically significant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=0.328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Would in practice remove the interaction term from the regression model</a:t>
                </a:r>
              </a:p>
            </p:txBody>
          </p:sp>
        </mc:Choice>
        <mc:Fallback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6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logistic regression,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9693"/>
            <a:ext cx="5181600" cy="2072639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93"/>
            <a:ext cx="5181600" cy="2072639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792000" y="2520000"/>
            <a:ext cx="4644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120000" y="2520000"/>
            <a:ext cx="478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792000" y="3618000"/>
            <a:ext cx="4644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120000" y="3618000"/>
            <a:ext cx="529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1260000" y="2520000"/>
            <a:ext cx="178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1260000" y="3618000"/>
            <a:ext cx="178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6606000" y="2520000"/>
            <a:ext cx="192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6606000" y="3618000"/>
            <a:ext cx="192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1512000" y="3330000"/>
            <a:ext cx="648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3132000" y="3330000"/>
            <a:ext cx="432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ktangel 19"/>
          <p:cNvSpPr/>
          <p:nvPr/>
        </p:nvSpPr>
        <p:spPr>
          <a:xfrm>
            <a:off x="3564000" y="3330000"/>
            <a:ext cx="1188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ktangel 20"/>
          <p:cNvSpPr/>
          <p:nvPr/>
        </p:nvSpPr>
        <p:spPr>
          <a:xfrm>
            <a:off x="1512000" y="4428000"/>
            <a:ext cx="648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ktangel 21"/>
          <p:cNvSpPr/>
          <p:nvPr/>
        </p:nvSpPr>
        <p:spPr>
          <a:xfrm>
            <a:off x="3132000" y="4428000"/>
            <a:ext cx="432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ktangel 22"/>
          <p:cNvSpPr/>
          <p:nvPr/>
        </p:nvSpPr>
        <p:spPr>
          <a:xfrm>
            <a:off x="3564000" y="4428000"/>
            <a:ext cx="1188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ktangel 23"/>
          <p:cNvSpPr/>
          <p:nvPr/>
        </p:nvSpPr>
        <p:spPr>
          <a:xfrm>
            <a:off x="6858000" y="3330000"/>
            <a:ext cx="648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ktangel 24"/>
          <p:cNvSpPr/>
          <p:nvPr/>
        </p:nvSpPr>
        <p:spPr>
          <a:xfrm>
            <a:off x="8478000" y="3330000"/>
            <a:ext cx="432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ktangel 25"/>
          <p:cNvSpPr/>
          <p:nvPr/>
        </p:nvSpPr>
        <p:spPr>
          <a:xfrm>
            <a:off x="8910000" y="3330000"/>
            <a:ext cx="1188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ktangel 26"/>
          <p:cNvSpPr/>
          <p:nvPr/>
        </p:nvSpPr>
        <p:spPr>
          <a:xfrm>
            <a:off x="6858000" y="4428000"/>
            <a:ext cx="648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ktangel 27"/>
          <p:cNvSpPr/>
          <p:nvPr/>
        </p:nvSpPr>
        <p:spPr>
          <a:xfrm>
            <a:off x="8478000" y="4428000"/>
            <a:ext cx="432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ktangel 28"/>
          <p:cNvSpPr/>
          <p:nvPr/>
        </p:nvSpPr>
        <p:spPr>
          <a:xfrm>
            <a:off x="8910000" y="4428000"/>
            <a:ext cx="1188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Laake P, </a:t>
            </a:r>
            <a:r>
              <a:rPr lang="en-US" dirty="0" err="1" smtClean="0"/>
              <a:t>Hjartåker</a:t>
            </a:r>
            <a:r>
              <a:rPr lang="en-US" dirty="0" smtClean="0"/>
              <a:t> A, </a:t>
            </a:r>
            <a:r>
              <a:rPr lang="en-US" dirty="0" err="1" smtClean="0"/>
              <a:t>Thelle</a:t>
            </a:r>
            <a:r>
              <a:rPr lang="en-US" dirty="0" smtClean="0"/>
              <a:t> DS, Veierød MB. </a:t>
            </a:r>
            <a:r>
              <a:rPr lang="en-US" i="1" dirty="0" err="1" smtClean="0"/>
              <a:t>Epidemiologiske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kliniske</a:t>
            </a:r>
            <a:r>
              <a:rPr lang="en-US" i="1" dirty="0" smtClean="0"/>
              <a:t> </a:t>
            </a:r>
            <a:r>
              <a:rPr lang="en-US" i="1" dirty="0" err="1" smtClean="0"/>
              <a:t>forskningsmetoder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2007. </a:t>
            </a:r>
            <a:r>
              <a:rPr lang="en-US" dirty="0" smtClean="0">
                <a:hlinkClick r:id="rId2"/>
              </a:rPr>
              <a:t>https://www.med.uio.no/imb/forskning/publikasjoner/boker/2007/epidemiolgiske-kliniske-forskningsmetoder.html</a:t>
            </a:r>
            <a:r>
              <a:rPr lang="en-US" dirty="0" smtClean="0"/>
              <a:t>.</a:t>
            </a:r>
          </a:p>
          <a:p>
            <a:r>
              <a:rPr lang="it-IT" dirty="0"/>
              <a:t>StataCorp. 2017. </a:t>
            </a:r>
            <a:r>
              <a:rPr lang="it-IT" i="1" dirty="0"/>
              <a:t>Stata 15 Base Reference Manual</a:t>
            </a:r>
            <a:r>
              <a:rPr lang="it-IT" dirty="0"/>
              <a:t>. College Station, TX: Stata </a:t>
            </a:r>
            <a:r>
              <a:rPr lang="it-IT"/>
              <a:t>Press</a:t>
            </a:r>
            <a:r>
              <a:rPr lang="it-IT" smtClean="0"/>
              <a:t>.</a:t>
            </a:r>
            <a:endParaRPr lang="it-IT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coronary heart disease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Considering a random subset of data from the Framingham study</a:t>
                </a:r>
              </a:p>
              <a:p>
                <a:pPr lvl="1"/>
                <a:r>
                  <a:rPr lang="en-US" dirty="0" smtClean="0"/>
                  <a:t>Risk factors for cardiovascular disease</a:t>
                </a:r>
              </a:p>
              <a:p>
                <a:r>
                  <a:rPr lang="en-US" dirty="0" smtClean="0"/>
                  <a:t>Data on a random sample of 500 men aged 31–65 years</a:t>
                </a:r>
              </a:p>
              <a:p>
                <a:pPr lvl="1"/>
                <a:r>
                  <a:rPr lang="en-US" dirty="0" smtClean="0"/>
                  <a:t>Age (in years):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𝑎𝑔𝑒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Smoking (0 – no, 1 – yes):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𝑠𝑚𝑜𝑘𝑒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Serum cholesterol (in mg/dl):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𝑐h𝑜𝑙𝑒𝑠𝑡𝑒𝑟𝑜𝑙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Coronary heart disease (CHD) (0 – no, 1 – yes):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𝑓𝑖𝑟𝑠𝑡𝑐h𝑑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Mean systolic blood pressure (SBP) (in mmHg):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𝑚𝑒𝑎𝑛𝑠𝑏𝑝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coronary heart disease,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Described in Chapter 3 in the book by Laake et al. (2007)</a:t>
            </a:r>
          </a:p>
          <a:p>
            <a:r>
              <a:rPr lang="en-US" dirty="0"/>
              <a:t>Data </a:t>
            </a:r>
            <a:r>
              <a:rPr lang="en-US" dirty="0" smtClean="0"/>
              <a:t>and </a:t>
            </a:r>
            <a:r>
              <a:rPr lang="en-US" dirty="0"/>
              <a:t>variable description available for </a:t>
            </a:r>
            <a:r>
              <a:rPr lang="en-US" dirty="0" smtClean="0"/>
              <a:t>download</a:t>
            </a:r>
          </a:p>
          <a:p>
            <a:pPr lvl="1"/>
            <a:r>
              <a:rPr lang="en-US" dirty="0">
                <a:hlinkClick r:id="rId2"/>
              </a:rPr>
              <a:t>https://carroll.stat.tamu.edu/data-sets/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://www.med.uio.no/imb/personer/vit/veierod/boker/epidemiologiske-og-kliniske-forskningsmetoder/datafiler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Inspecting the data</a:t>
            </a:r>
          </a:p>
          <a:p>
            <a:pPr lvl="1"/>
            <a:r>
              <a:rPr lang="en-US" dirty="0" smtClean="0"/>
              <a:t>Summary of data set and values of variables</a:t>
            </a:r>
          </a:p>
          <a:p>
            <a:pPr lvl="1"/>
            <a:r>
              <a:rPr lang="en-US" dirty="0"/>
              <a:t>Frequency counts </a:t>
            </a:r>
            <a:r>
              <a:rPr lang="en-US" dirty="0" smtClean="0"/>
              <a:t>and summary statistics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coronary heart disease,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0" y="1825625"/>
            <a:ext cx="9823080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1152000" y="1728000"/>
            <a:ext cx="64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coronary heart disease,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5" y="1825625"/>
            <a:ext cx="4484449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75" y="1825625"/>
            <a:ext cx="4484449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152000" y="1728000"/>
            <a:ext cx="82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480000" y="1728000"/>
            <a:ext cx="136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coronary heart disease,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5" y="1825625"/>
            <a:ext cx="4484449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75" y="1825625"/>
            <a:ext cx="4484449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152000" y="1728000"/>
            <a:ext cx="1260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480000" y="1728000"/>
            <a:ext cx="147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1152000" y="3600000"/>
            <a:ext cx="165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1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logistic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Using  a subset of CHD data from the Framingham study</a:t>
                </a:r>
              </a:p>
              <a:p>
                <a:r>
                  <a:rPr lang="en-US" dirty="0" smtClean="0"/>
                  <a:t>Defining CHD as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response</a:t>
                </a:r>
                <a:r>
                  <a:rPr lang="en-US" dirty="0" smtClean="0"/>
                  <a:t>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𝑓𝑖𝑟𝑠𝑡𝑐h𝑑</m:t>
                    </m:r>
                  </m:oMath>
                </a14:m>
                <a:r>
                  <a:rPr lang="en-US" dirty="0" smtClean="0"/>
                  <a:t> (dichotomous variable)</a:t>
                </a:r>
              </a:p>
              <a:p>
                <a:r>
                  <a:rPr lang="en-US" dirty="0" smtClean="0"/>
                  <a:t>Defining the four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exposure</a:t>
                </a:r>
                <a:r>
                  <a:rPr lang="en-US" dirty="0" smtClean="0"/>
                  <a:t>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𝑎𝑔𝑒</m:t>
                    </m:r>
                  </m:oMath>
                </a14:m>
                <a:r>
                  <a:rPr lang="en-US" dirty="0" smtClean="0"/>
                  <a:t> (continuous variable)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𝑠𝑚𝑜𝑘𝑒</m:t>
                    </m:r>
                  </m:oMath>
                </a14:m>
                <a:r>
                  <a:rPr lang="en-US" dirty="0" smtClean="0"/>
                  <a:t> (dichotomous variable)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𝑐h𝑜𝑙𝑒𝑠𝑡𝑒𝑟𝑜𝑙</m:t>
                    </m:r>
                  </m:oMath>
                </a14:m>
                <a:r>
                  <a:rPr lang="en-US" dirty="0" smtClean="0"/>
                  <a:t> (continuous variable)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𝑚𝑒𝑎𝑛𝑠𝑏𝑝</m:t>
                    </m:r>
                  </m:oMath>
                </a14:m>
                <a:r>
                  <a:rPr lang="en-US" dirty="0" smtClean="0"/>
                  <a:t> (continuous variable)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7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logistic regression,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Fitting a multiple logistic regression model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without</a:t>
                </a:r>
                <a:r>
                  <a:rPr lang="en-US" dirty="0" smtClean="0"/>
                  <a:t> interaction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logit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𝑎𝑔𝑒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𝑠𝑚𝑜𝑘𝑒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𝑐h𝑜𝑙𝑒𝑠𝑡𝑒𝑟𝑜𝑙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𝑚𝑒𝑎𝑛𝑠𝑏𝑝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Defining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effect measures</a:t>
                </a:r>
                <a:r>
                  <a:rPr lang="en-US" dirty="0" smtClean="0"/>
                  <a:t> in terms of odds ratios (ORs) of CHD</a:t>
                </a:r>
              </a:p>
              <a:p>
                <a:pPr lvl="1"/>
                <a:r>
                  <a:rPr lang="en-US" dirty="0" smtClean="0"/>
                  <a:t>Age: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Smoking: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Serum cholesterol: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Mean systolic blood pressure: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392000" y="2394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5058000" y="2394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588000" y="2394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8496000" y="2394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1548000" y="2826000"/>
            <a:ext cx="396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logistic regression,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1" y="1846010"/>
            <a:ext cx="8573697" cy="362000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2880000" y="3132000"/>
            <a:ext cx="972000" cy="171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2880000" y="3546000"/>
            <a:ext cx="9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2880000" y="4050000"/>
            <a:ext cx="9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1764000" y="1764000"/>
            <a:ext cx="8280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2880000" y="4230000"/>
            <a:ext cx="9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5364000" y="3132000"/>
            <a:ext cx="612000" cy="171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2880000" y="4410000"/>
            <a:ext cx="97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5364000" y="3546000"/>
            <a:ext cx="61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5364000" y="4050000"/>
            <a:ext cx="61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5364000" y="4230000"/>
            <a:ext cx="61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2628000" y="1764000"/>
            <a:ext cx="313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5364000" y="4410000"/>
            <a:ext cx="61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27387</TotalTime>
  <Words>851</Words>
  <Application>Microsoft Office PowerPoint</Application>
  <PresentationFormat>Egendefinert</PresentationFormat>
  <Paragraphs>116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OUS - Overordnet – ENG</vt:lpstr>
      <vt:lpstr>Interaction – Part 2</vt:lpstr>
      <vt:lpstr>Data on coronary heart disease</vt:lpstr>
      <vt:lpstr>Data on coronary heart disease, cont.</vt:lpstr>
      <vt:lpstr>Data on coronary heart disease, cont.</vt:lpstr>
      <vt:lpstr>Data on coronary heart disease, cont.</vt:lpstr>
      <vt:lpstr>Data on coronary heart disease, cont.</vt:lpstr>
      <vt:lpstr>Interaction in logistic regression</vt:lpstr>
      <vt:lpstr>Interaction in logistic regression, cont.</vt:lpstr>
      <vt:lpstr>Interaction in logistic regression, cont.</vt:lpstr>
      <vt:lpstr>Interaction in logistic regression, cont.</vt:lpstr>
      <vt:lpstr>Interaction in logistic regression, cont.</vt:lpstr>
      <vt:lpstr>Interaction in logistic regression, cont.</vt:lpstr>
      <vt:lpstr>Interaction in logistic regression, cont.</vt:lpstr>
      <vt:lpstr>Interaction in logistic regression,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5421</cp:revision>
  <cp:lastPrinted>2019-09-03T08:42:04Z</cp:lastPrinted>
  <dcterms:created xsi:type="dcterms:W3CDTF">2019-06-26T08:58:56Z</dcterms:created>
  <dcterms:modified xsi:type="dcterms:W3CDTF">2021-04-22T07:15:11Z</dcterms:modified>
</cp:coreProperties>
</file>